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69" r:id="rId5"/>
    <p:sldId id="259" r:id="rId6"/>
    <p:sldId id="270" r:id="rId7"/>
    <p:sldId id="260" r:id="rId8"/>
    <p:sldId id="271" r:id="rId9"/>
    <p:sldId id="261" r:id="rId10"/>
    <p:sldId id="262" r:id="rId11"/>
    <p:sldId id="263" r:id="rId12"/>
    <p:sldId id="264" r:id="rId13"/>
    <p:sldId id="272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822F-A4E5-4C46-B7DC-D10685AC0718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B74D2-9319-4DA5-AD7F-83A5B6AAF33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8853-F346-4612-954B-926400E06EE2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8A505-23AC-41B4-A917-0B0F79FBE10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79435-DA79-4D5E-8886-67F9E9C1EDE4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50291-1A28-4401-B5D6-F5CCB1B044A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0E1CA-E22B-471F-99AF-66AB172EF190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217F6-BC44-44CE-97AC-74D05435922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8948A-20DF-4A15-A27E-30D857EBFF77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9FCD6-35BD-46F4-A132-3EC1AEB247F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66690-5120-422D-9388-7667AE4C3CD5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69661-43EA-49C5-B265-FF8F1695A48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74C5-C43E-406E-98B8-8E1304FB5717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8C78C-163D-452A-AE74-8948B89D38B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0B886-7A63-4019-9333-8DB3BAB20811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A403A-F17F-4341-9E0C-19660CF1FC6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F3849-8196-4828-A599-D686C9469AD0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1242A-559F-4EF5-848C-9D2EF194E76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F2B6-E725-4D10-9563-900651AD61CC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5EC5F-B236-4B4B-8C6B-E06B6BF2E05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26DD5-6198-49A7-A4AB-3E83CF0FE050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E60D6-8546-4796-8181-084EDD749C9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t-IT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F0BCB4-AD90-47E9-8872-A6FB039755E2}" type="datetimeFigureOut">
              <a:rPr lang="it-IT"/>
              <a:pPr>
                <a:defRPr/>
              </a:pPr>
              <a:t>01/03/2014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D5EA27-D0D9-4291-87CA-D5D1E6D437C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cap="all" dirty="0" smtClean="0"/>
              <a:t>3. tržišni nedostaci i državna intervencija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573016"/>
            <a:ext cx="31242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3.5. Zaštita potrošača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Tijekom zadnjih godina, na državnoj razini i u velikom broju hrvatskih županija osnovane su </a:t>
            </a:r>
            <a:r>
              <a:rPr lang="hr-HR" b="1" dirty="0" smtClean="0"/>
              <a:t>udruge građana za zaštitu potrošača</a:t>
            </a:r>
            <a:r>
              <a:rPr lang="hr-HR" dirty="0" smtClean="0"/>
              <a:t>: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 smtClean="0"/>
              <a:t>udruga „Potrošač – Društvo za zaštitu potrošača Hrvatske“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 smtClean="0"/>
              <a:t>Hrvatska udruga za zaštitu potrošača (HUZP)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hr-HR" dirty="0" smtClean="0"/>
              <a:t>nekoliko županijskih udruga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Sve navedene udruge djeluju s istim ciljem, a to je zaštita potrošača i osiguravanje njihovih prava</a:t>
            </a:r>
            <a:endParaRPr lang="it-IT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3.6. Pozitivne i negativne eksternalije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Eksternalije su </a:t>
            </a:r>
            <a:r>
              <a:rPr lang="hr-HR" smtClean="0"/>
              <a:t>koristi i troškovi koji proizlaze iz ekonomske aktivnosti proizvođača ili potrošača, a nisu uračunati u cijenu proizvoda</a:t>
            </a:r>
          </a:p>
          <a:p>
            <a:pPr eaLnBrk="1" hangingPunct="1"/>
            <a:r>
              <a:rPr lang="hr-HR" smtClean="0"/>
              <a:t>Razlikujemo:</a:t>
            </a:r>
          </a:p>
          <a:p>
            <a:pPr lvl="1" eaLnBrk="1" hangingPunct="1"/>
            <a:r>
              <a:rPr lang="hr-HR" smtClean="0"/>
              <a:t>Pozitivne eksternalije</a:t>
            </a:r>
          </a:p>
          <a:p>
            <a:pPr lvl="1" eaLnBrk="1" hangingPunct="1"/>
            <a:r>
              <a:rPr lang="hr-HR" smtClean="0"/>
              <a:t>Negativne eksternalije</a:t>
            </a:r>
            <a:endParaRPr lang="it-IT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3.7. Mjere sprečavanja i poticanja eksternalija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Za </a:t>
            </a:r>
            <a:r>
              <a:rPr lang="hr-HR" b="1" smtClean="0"/>
              <a:t>sprečavanje negativnih eksternalija</a:t>
            </a:r>
            <a:r>
              <a:rPr lang="hr-HR" smtClean="0"/>
              <a:t> država može koristiti sljedeće mjere:</a:t>
            </a:r>
          </a:p>
          <a:p>
            <a:pPr lvl="1" eaLnBrk="1" hangingPunct="1"/>
            <a:r>
              <a:rPr lang="hr-HR" b="1" smtClean="0"/>
              <a:t>Porezi</a:t>
            </a:r>
            <a:endParaRPr lang="hr-HR" smtClean="0"/>
          </a:p>
          <a:p>
            <a:pPr lvl="1" eaLnBrk="1" hangingPunct="1"/>
            <a:r>
              <a:rPr lang="hr-HR" b="1" smtClean="0"/>
              <a:t>Potpore</a:t>
            </a:r>
          </a:p>
          <a:p>
            <a:pPr lvl="1" eaLnBrk="1" hangingPunct="1"/>
            <a:r>
              <a:rPr lang="hr-HR" b="1" smtClean="0"/>
              <a:t>Tržište za onečišćenje (tržište dozvola)</a:t>
            </a:r>
          </a:p>
          <a:p>
            <a:pPr lvl="1" eaLnBrk="1" hangingPunct="1"/>
            <a:r>
              <a:rPr lang="hr-HR" b="1" smtClean="0"/>
              <a:t>Utvrđivanje vlasničkih prava</a:t>
            </a:r>
            <a:endParaRPr lang="it-IT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Pozitivne eksternalije </a:t>
            </a:r>
            <a:r>
              <a:rPr lang="hr-HR" smtClean="0"/>
              <a:t>se mogu potaknuti:</a:t>
            </a:r>
          </a:p>
          <a:p>
            <a:pPr lvl="1" eaLnBrk="1" hangingPunct="1"/>
            <a:r>
              <a:rPr lang="hr-HR" smtClean="0"/>
              <a:t>Subvencijama</a:t>
            </a:r>
          </a:p>
          <a:p>
            <a:pPr lvl="1" eaLnBrk="1" hangingPunct="1"/>
            <a:r>
              <a:rPr lang="hr-HR" smtClean="0"/>
              <a:t>Utvrđivanjem vlasničkih prava nad patentima</a:t>
            </a:r>
            <a:endParaRPr lang="it-IT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3.8. Javna dobra i „slobodni jahači“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Ukoliko količina dobara koju koristi jedan pojedinac ne smanjuje količinu dobara dostupnu ostatku populacije radi se o </a:t>
            </a:r>
            <a:r>
              <a:rPr lang="hr-HR" b="1" smtClean="0"/>
              <a:t>javnim dobrima</a:t>
            </a:r>
          </a:p>
          <a:p>
            <a:pPr eaLnBrk="1" hangingPunct="1"/>
            <a:r>
              <a:rPr lang="hr-HR" smtClean="0"/>
              <a:t>Ulična rasvjeta, nacionalna obrana...</a:t>
            </a:r>
          </a:p>
          <a:p>
            <a:pPr eaLnBrk="1" hangingPunct="1"/>
            <a:r>
              <a:rPr lang="hr-HR" b="1" smtClean="0"/>
              <a:t>„Slobodni jahač“</a:t>
            </a:r>
            <a:r>
              <a:rPr lang="hr-HR" smtClean="0"/>
              <a:t>  je naziv za pojedinca koji koristi javna dobra ali ne želi pridonijeti njihovom financiranju</a:t>
            </a:r>
            <a:endParaRPr lang="it-IT" smtClean="0"/>
          </a:p>
          <a:p>
            <a:pPr eaLnBrk="1" hangingPunct="1"/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3.9. Nestabilnost i uloga države u poticanju stabilnosti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Važna funkcija države je osigurati stabilne makroekonomske uvjete povoljne za razvoj i gospodarski rast</a:t>
            </a:r>
            <a:r>
              <a:rPr lang="hr-HR" b="1" smtClean="0"/>
              <a:t>:</a:t>
            </a:r>
          </a:p>
          <a:p>
            <a:pPr lvl="1" eaLnBrk="1" hangingPunct="1"/>
            <a:r>
              <a:rPr lang="pl-PL" smtClean="0"/>
              <a:t>nisku inflaciju</a:t>
            </a:r>
            <a:endParaRPr lang="hr-HR" smtClean="0"/>
          </a:p>
          <a:p>
            <a:pPr lvl="1" eaLnBrk="1" hangingPunct="1"/>
            <a:r>
              <a:rPr lang="pl-PL" smtClean="0"/>
              <a:t>odr</a:t>
            </a:r>
            <a:r>
              <a:rPr lang="hr-HR" smtClean="0"/>
              <a:t>ž</a:t>
            </a:r>
            <a:r>
              <a:rPr lang="pl-PL" smtClean="0"/>
              <a:t>iv gospodarski rast</a:t>
            </a:r>
            <a:endParaRPr lang="hr-HR" smtClean="0"/>
          </a:p>
          <a:p>
            <a:pPr lvl="1" eaLnBrk="1" hangingPunct="1"/>
            <a:r>
              <a:rPr lang="pl-PL" smtClean="0"/>
              <a:t>relativno stabilan te</a:t>
            </a:r>
            <a:r>
              <a:rPr lang="hr-HR" smtClean="0"/>
              <a:t>č</a:t>
            </a:r>
            <a:r>
              <a:rPr lang="pl-PL" smtClean="0"/>
              <a:t>aj</a:t>
            </a:r>
            <a:endParaRPr lang="hr-HR" smtClean="0"/>
          </a:p>
          <a:p>
            <a:pPr lvl="1" eaLnBrk="1" hangingPunct="1"/>
            <a:r>
              <a:rPr lang="pl-PL" smtClean="0"/>
              <a:t>odr</a:t>
            </a:r>
            <a:r>
              <a:rPr lang="hr-HR" smtClean="0"/>
              <a:t>ž</a:t>
            </a:r>
            <a:r>
              <a:rPr lang="pl-PL" smtClean="0"/>
              <a:t>iv javni dug...</a:t>
            </a:r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3.10.  Državne potpore u Europskoj uniji i u Hrvatskoj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Europska unija i Hrvatska </a:t>
            </a:r>
            <a:r>
              <a:rPr lang="hr-HR" smtClean="0"/>
              <a:t>dodjeljuju </a:t>
            </a:r>
            <a:r>
              <a:rPr lang="hr-HR" b="1" smtClean="0"/>
              <a:t>potpore</a:t>
            </a:r>
            <a:r>
              <a:rPr lang="hr-HR" smtClean="0"/>
              <a:t> proizvođačima čija je proizvodnja važna za gospodarstvo</a:t>
            </a:r>
            <a:endParaRPr lang="it-IT" smtClean="0"/>
          </a:p>
          <a:p>
            <a:pPr eaLnBrk="1" hangingPunct="1"/>
            <a:r>
              <a:rPr lang="hr-HR" b="1" smtClean="0"/>
              <a:t>Državne potpore</a:t>
            </a:r>
            <a:r>
              <a:rPr lang="hr-HR" smtClean="0"/>
              <a:t> su tekuća plaćanja poduzećima čija je proizvodnja od strateškog značaja za razvoj nacionalne ekonomije</a:t>
            </a:r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3.1. Nejednakost raspodjele dohotka i bogatstva u društvu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l-PL" b="1" smtClean="0"/>
              <a:t>Dohodak i bogatstvo </a:t>
            </a:r>
            <a:r>
              <a:rPr lang="pl-PL" smtClean="0"/>
              <a:t>nejednako su raspodijeljeni u društvu</a:t>
            </a:r>
          </a:p>
          <a:p>
            <a:pPr eaLnBrk="1" hangingPunct="1"/>
            <a:r>
              <a:rPr lang="hr-HR" b="1" smtClean="0"/>
              <a:t>Dohodak</a:t>
            </a:r>
            <a:r>
              <a:rPr lang="hr-HR" smtClean="0"/>
              <a:t> su svi novčani primici pojedinca ili kućanstva tijekom nekog razdoblja</a:t>
            </a:r>
            <a:endParaRPr lang="it-IT" smtClean="0"/>
          </a:p>
          <a:p>
            <a:pPr eaLnBrk="1" hangingPunct="1"/>
            <a:r>
              <a:rPr lang="hr-HR" b="1" smtClean="0"/>
              <a:t>Bogatstvo</a:t>
            </a:r>
            <a:r>
              <a:rPr lang="hr-HR" smtClean="0"/>
              <a:t> je neto vrijednost imovine koju pojedinac ili kućanstvo posjeduje u danom trenutku</a:t>
            </a:r>
            <a:endParaRPr lang="it-IT" smtClean="0"/>
          </a:p>
          <a:p>
            <a:pPr eaLnBrk="1" hangingPunct="1"/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168602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Izvori nejednakosti u raspodjeli </a:t>
            </a:r>
            <a:r>
              <a:rPr lang="hr-HR" b="1" dirty="0" smtClean="0"/>
              <a:t>bogatstva</a:t>
            </a:r>
            <a:r>
              <a:rPr lang="hr-HR" dirty="0" smtClean="0"/>
              <a:t>:</a:t>
            </a:r>
            <a:endParaRPr lang="it-IT" dirty="0" smtClean="0"/>
          </a:p>
          <a:p>
            <a:pPr lvl="1"/>
            <a:r>
              <a:rPr lang="hr-HR" dirty="0" smtClean="0"/>
              <a:t>Naslijeđeno bogatstvo</a:t>
            </a:r>
          </a:p>
          <a:p>
            <a:pPr lvl="1"/>
            <a:r>
              <a:rPr lang="hr-HR" dirty="0" smtClean="0"/>
              <a:t>Kumuliranje štednje (ipak nije najvažniji izvor bogatstva)</a:t>
            </a:r>
          </a:p>
          <a:p>
            <a:pPr lvl="1"/>
            <a:r>
              <a:rPr lang="hr-HR" dirty="0" smtClean="0"/>
              <a:t>Poduzetništvo/inovativnost (preuzimanje rizika, novi poslovi, važniji čimbenik ostvarenja bogatstva</a:t>
            </a:r>
            <a:r>
              <a:rPr lang="hr-HR" dirty="0" smtClean="0"/>
              <a:t>)</a:t>
            </a:r>
          </a:p>
          <a:p>
            <a:pPr lvl="1">
              <a:buNone/>
            </a:pPr>
            <a:endParaRPr lang="hr-HR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Izvori nejednakosti u raspodjeli </a:t>
            </a:r>
            <a:r>
              <a:rPr lang="hr-HR" b="1" dirty="0" smtClean="0"/>
              <a:t>dohodaka</a:t>
            </a:r>
            <a:r>
              <a:rPr lang="hr-HR" dirty="0" smtClean="0"/>
              <a:t> od rada:</a:t>
            </a:r>
            <a:endParaRPr lang="it-IT" sz="4400" dirty="0" smtClean="0"/>
          </a:p>
          <a:p>
            <a:pPr lvl="1"/>
            <a:r>
              <a:rPr lang="hr-HR" dirty="0" smtClean="0"/>
              <a:t>sposobnost i umijeće (fizičke i psihičke sposobnosti, motivacija, ambicija, spremnost preuzimanja rizika) </a:t>
            </a:r>
          </a:p>
          <a:p>
            <a:pPr lvl="1"/>
            <a:r>
              <a:rPr lang="hr-HR" dirty="0" smtClean="0"/>
              <a:t>intenzitet rada (trud i radni sati uloženi u rad i postizanje uspjeha)</a:t>
            </a:r>
          </a:p>
          <a:p>
            <a:pPr lvl="1"/>
            <a:r>
              <a:rPr lang="hr-HR" dirty="0" smtClean="0"/>
              <a:t>vrsta zanimanja (broj godina školovanja i usavršavanje, razne profesije)</a:t>
            </a:r>
          </a:p>
          <a:p>
            <a:pPr lvl="1"/>
            <a:r>
              <a:rPr lang="hr-HR" dirty="0" smtClean="0"/>
              <a:t>ostalo (odgoj, obitelj, moralne i etičke vrijednosti)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Siromaštvo </a:t>
            </a:r>
            <a:r>
              <a:rPr lang="hr-HR" smtClean="0"/>
              <a:t>je stanje u kojem visina dohotka ne može pokriti troškove života potrebne za preživljavanje i zadovoljenje osnovnih životnih potreba</a:t>
            </a:r>
          </a:p>
          <a:p>
            <a:pPr eaLnBrk="1" hangingPunct="1"/>
            <a:r>
              <a:rPr lang="hr-HR" smtClean="0"/>
              <a:t>Većina zemalja poduzima </a:t>
            </a:r>
            <a:r>
              <a:rPr lang="hr-HR" b="1" smtClean="0"/>
              <a:t>sustavne mjere pomoći siromašnima</a:t>
            </a:r>
            <a:r>
              <a:rPr lang="hr-HR" smtClean="0"/>
              <a:t> dok neke poduzimaju </a:t>
            </a:r>
            <a:r>
              <a:rPr lang="hr-HR" b="1" smtClean="0"/>
              <a:t>i mjere za smanjenje nejednakosti u društvu</a:t>
            </a:r>
            <a:endParaRPr lang="it-IT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3.2. Progresivni sustav oporezivanja i državni transferi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Da bi smanjila nejednakosti u društvu, država koristi progresivni sustav oporezivanja, kao i direktne i indirektne pomoći siromašnijima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 smtClean="0"/>
              <a:t>Progresivni porezni sustav </a:t>
            </a:r>
            <a:r>
              <a:rPr lang="hr-HR" dirty="0" smtClean="0"/>
              <a:t>je onaj sustav u kojem porezna stopa raste s rastom dohotka i bogatstva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Pojedinci koji više zarađuju i imaju veće bogatstvo bit će oporezivani po višim poreznim stopama</a:t>
            </a: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Država dodjeljuje transfere </a:t>
            </a:r>
            <a:r>
              <a:rPr lang="hr-HR" smtClean="0"/>
              <a:t>socijalno ugroženim skupinama kako bi im omogućila bolji životni standard</a:t>
            </a:r>
            <a:r>
              <a:rPr lang="hr-HR" b="1" smtClean="0"/>
              <a:t> </a:t>
            </a:r>
            <a:r>
              <a:rPr lang="hr-HR" smtClean="0"/>
              <a:t>i normalne životne uvjete</a:t>
            </a:r>
            <a:endParaRPr lang="it-IT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3.3. Ograničavanje monopolskog ponašanja i poticanje konkurencije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b="1" smtClean="0"/>
              <a:t>Budući da monopol ima jaku tržišnu moć i utjecaj na cijenu svog proizvoda</a:t>
            </a:r>
            <a:r>
              <a:rPr lang="hr-HR" smtClean="0"/>
              <a:t>, kao i na njegovu kvalitetu, </a:t>
            </a:r>
            <a:r>
              <a:rPr lang="hr-HR" b="1" smtClean="0"/>
              <a:t>država se mora pobrinuti za ograničavanje monopolske moći</a:t>
            </a:r>
            <a:r>
              <a:rPr lang="hr-HR" smtClean="0"/>
              <a:t>, kako bi osigurala da cijena i kvaliteta proizvoda budu u interesu potrošača</a:t>
            </a:r>
            <a:endParaRPr lang="it-IT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hr-HR" smtClean="0"/>
              <a:t>Države pokušavaju ograničiti monopolsko ponašanje poduzetnika:</a:t>
            </a:r>
          </a:p>
          <a:p>
            <a:pPr lvl="1" eaLnBrk="1" hangingPunct="1"/>
            <a:r>
              <a:rPr lang="hr-HR" smtClean="0"/>
              <a:t>preuzmajući proizvodnju dobra</a:t>
            </a:r>
            <a:endParaRPr lang="it-IT" smtClean="0"/>
          </a:p>
          <a:p>
            <a:pPr lvl="1" eaLnBrk="1" hangingPunct="1"/>
            <a:r>
              <a:rPr lang="hr-HR" smtClean="0"/>
              <a:t>uvođenjem zakonske regulacije cijene proizvoda</a:t>
            </a:r>
            <a:endParaRPr lang="it-IT" smtClean="0"/>
          </a:p>
          <a:p>
            <a:pPr lvl="1" eaLnBrk="1" hangingPunct="1"/>
            <a:r>
              <a:rPr lang="hr-HR" smtClean="0"/>
              <a:t>uveđenjem novčane subvencije koja će sniziti troškove proizvodnje, što će potaknuti ostale poduzetnike da uđu na tržište</a:t>
            </a:r>
            <a:endParaRPr lang="it-IT" smtClean="0"/>
          </a:p>
          <a:p>
            <a:pPr eaLnBrk="1" hangingPunct="1"/>
            <a:endParaRPr lang="hr-HR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3.4. Zaštita tržišnog natjecanja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U Hrvatskoj djeluje </a:t>
            </a:r>
            <a:r>
              <a:rPr lang="hr-HR" b="1" dirty="0" smtClean="0"/>
              <a:t>Agencija za zaštitu tržišnog natjecanja (AZTN) </a:t>
            </a:r>
            <a:endParaRPr lang="it-IT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Agencija se bavi zaštitom tržišnog natjecanja s ciljem stvaranja koristi za potrošače i osiguravanja jednakih uvjeta za sve poduzetnike na tržištu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Kako bi osigurala jednake uvjete za sve sudionike na tržištu bez obzira na njihovu tržišnu snagu i veličinu, Agencija provodi </a:t>
            </a:r>
            <a:r>
              <a:rPr lang="hr-HR" b="1" dirty="0" smtClean="0"/>
              <a:t>Zakon o zaštiti tržišnog natjecanja</a:t>
            </a:r>
            <a:endParaRPr lang="it-IT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667</Words>
  <Application>Microsoft Office PowerPoint</Application>
  <PresentationFormat>On-screen Show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3. tržišni nedostaci i državna intervencija </vt:lpstr>
      <vt:lpstr>3.1. Nejednakost raspodjele dohotka i bogatstva u društvu </vt:lpstr>
      <vt:lpstr>Slide 3</vt:lpstr>
      <vt:lpstr>Slide 4</vt:lpstr>
      <vt:lpstr>3.2. Progresivni sustav oporezivanja i državni transferi </vt:lpstr>
      <vt:lpstr>Slide 6</vt:lpstr>
      <vt:lpstr>3.3. Ograničavanje monopolskog ponašanja i poticanje konkurencije </vt:lpstr>
      <vt:lpstr>Slide 8</vt:lpstr>
      <vt:lpstr>3.4. Zaštita tržišnog natjecanja </vt:lpstr>
      <vt:lpstr>3.5. Zaštita potrošača </vt:lpstr>
      <vt:lpstr>3.6. Pozitivne i negativne eksternalije </vt:lpstr>
      <vt:lpstr>3.7. Mjere sprečavanja i poticanja eksternalija </vt:lpstr>
      <vt:lpstr>Slide 13</vt:lpstr>
      <vt:lpstr>3.8. Javna dobra i „slobodni jahači“ </vt:lpstr>
      <vt:lpstr>3.9. Nestabilnost i uloga države u poticanju stabilnosti </vt:lpstr>
      <vt:lpstr>3.10.  Državne potpore u Europskoj uniji i u Hrvatskoj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tržišni nedostaci i državna intervencija</dc:title>
  <dc:creator>user</dc:creator>
  <cp:lastModifiedBy>Mare</cp:lastModifiedBy>
  <cp:revision>4</cp:revision>
  <dcterms:created xsi:type="dcterms:W3CDTF">2012-01-17T14:52:57Z</dcterms:created>
  <dcterms:modified xsi:type="dcterms:W3CDTF">2014-03-01T16:05:07Z</dcterms:modified>
</cp:coreProperties>
</file>